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oboto"/>
      <p:regular r:id="rId19"/>
      <p:bold r:id="rId20"/>
      <p:italic r:id="rId21"/>
      <p:boldItalic r:id="rId22"/>
    </p:embeddedFont>
    <p:embeddedFont>
      <p:font typeface="Nuni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Nunito-bold.fntdata"/><Relationship Id="rId23" Type="http://schemas.openxmlformats.org/officeDocument/2006/relationships/font" Target="fonts/Nuni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boldItalic.fntdata"/><Relationship Id="rId25" Type="http://schemas.openxmlformats.org/officeDocument/2006/relationships/font" Target="fonts/Nuni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regular.fntdata"/><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jp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b9d4451850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b9d4451850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the sum of squared error plot indicates that…….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Other sources of error could be attributed to</a:t>
            </a:r>
            <a:endParaRPr/>
          </a:p>
          <a:p>
            <a:pPr indent="0" lvl="0" marL="0" rtl="0" algn="l">
              <a:spcBef>
                <a:spcPts val="0"/>
              </a:spcBef>
              <a:spcAft>
                <a:spcPts val="0"/>
              </a:spcAft>
              <a:buNone/>
            </a:pPr>
            <a:r>
              <a:rPr lang="en"/>
              <a:t>-Bias which would imply that </a:t>
            </a:r>
            <a:r>
              <a:rPr lang="en">
                <a:solidFill>
                  <a:srgbClr val="292929"/>
                </a:solidFill>
                <a:highlight>
                  <a:srgbClr val="FFFFFF"/>
                </a:highlight>
              </a:rPr>
              <a:t>our model is not complex enough to capture the underlying relationships among the data</a:t>
            </a:r>
            <a:endParaRPr>
              <a:solidFill>
                <a:srgbClr val="292929"/>
              </a:solidFill>
              <a:highlight>
                <a:srgbClr val="FFFFFF"/>
              </a:highlight>
            </a:endParaRPr>
          </a:p>
          <a:p>
            <a:pPr indent="0" lvl="0" marL="0" rtl="0" algn="l">
              <a:spcBef>
                <a:spcPts val="0"/>
              </a:spcBef>
              <a:spcAft>
                <a:spcPts val="0"/>
              </a:spcAft>
              <a:buNone/>
            </a:pPr>
            <a:r>
              <a:rPr lang="en">
                <a:solidFill>
                  <a:srgbClr val="292929"/>
                </a:solidFill>
                <a:highlight>
                  <a:srgbClr val="FFFFFF"/>
                </a:highlight>
              </a:rPr>
              <a:t>-And on the other hand Variance, which can be caused by a model that pays too much attention to the training data and does not generalize well or overfits the training data.</a:t>
            </a:r>
            <a:endParaRPr>
              <a:solidFill>
                <a:srgbClr val="292929"/>
              </a:solidFill>
              <a:highlight>
                <a:srgbClr val="FFFFFF"/>
              </a:highlight>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b9d4451850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b9d4451850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Given the circumstances of the challenge, these are the steps I took. If given more time or in a real client-facing production scenario, I would want to…..</a:t>
            </a:r>
            <a:endParaRPr/>
          </a:p>
          <a:p>
            <a:pPr indent="0" lvl="0" marL="0" rtl="0" algn="l">
              <a:spcBef>
                <a:spcPts val="0"/>
              </a:spcBef>
              <a:spcAft>
                <a:spcPts val="0"/>
              </a:spcAft>
              <a:buNone/>
            </a:pPr>
            <a:r>
              <a:rPr lang="en"/>
              <a:t>1.</a:t>
            </a:r>
            <a:endParaRPr/>
          </a:p>
          <a:p>
            <a:pPr indent="0" lvl="0" marL="0" rtl="0" algn="l">
              <a:spcBef>
                <a:spcPts val="0"/>
              </a:spcBef>
              <a:spcAft>
                <a:spcPts val="0"/>
              </a:spcAft>
              <a:buNone/>
            </a:pPr>
            <a:r>
              <a:rPr lang="en"/>
              <a:t>2. Extract tensors into a more easily understood model</a:t>
            </a:r>
            <a:endParaRPr/>
          </a:p>
          <a:p>
            <a:pPr indent="0" lvl="0" marL="0" rtl="0" algn="l">
              <a:spcBef>
                <a:spcPts val="0"/>
              </a:spcBef>
              <a:spcAft>
                <a:spcPts val="0"/>
              </a:spcAft>
              <a:buNone/>
            </a:pPr>
            <a:r>
              <a:rPr lang="en"/>
              <a:t>3. Back-test data to assess prediction accuracy</a:t>
            </a:r>
            <a:endParaRPr/>
          </a:p>
          <a:p>
            <a:pPr indent="0" lvl="0" marL="0" rtl="0" algn="l">
              <a:spcBef>
                <a:spcPts val="0"/>
              </a:spcBef>
              <a:spcAft>
                <a:spcPts val="0"/>
              </a:spcAft>
              <a:buNone/>
            </a:pPr>
            <a:r>
              <a:rPr lang="en"/>
              <a:t>4. And of course deliver the final product to relevant parties and get feedback.</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b9d4451850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b9d4451850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 things I hope to accomplish or work on THIS SEMESTER</a:t>
            </a:r>
            <a:endParaRPr/>
          </a:p>
          <a:p>
            <a:pPr indent="-298450" lvl="0" marL="457200" rtl="0" algn="l">
              <a:spcBef>
                <a:spcPts val="0"/>
              </a:spcBef>
              <a:spcAft>
                <a:spcPts val="0"/>
              </a:spcAft>
              <a:buSzPts val="1100"/>
              <a:buAutoNum type="arabicPeriod"/>
            </a:pPr>
            <a:r>
              <a:rPr lang="en"/>
              <a:t>Through DAML and Repass-Rodgers Program</a:t>
            </a:r>
            <a:endParaRPr/>
          </a:p>
          <a:p>
            <a:pPr indent="-298450" lvl="0" marL="457200" rtl="0" algn="l">
              <a:spcBef>
                <a:spcPts val="0"/>
              </a:spcBef>
              <a:spcAft>
                <a:spcPts val="0"/>
              </a:spcAft>
              <a:buSzPts val="1100"/>
              <a:buAutoNum type="arabicPeriod"/>
            </a:pPr>
            <a:r>
              <a:rPr lang="en"/>
              <a:t>Through statistics course I am currently enrolled in</a:t>
            </a:r>
            <a:endParaRPr/>
          </a:p>
          <a:p>
            <a:pPr indent="-298450" lvl="0" marL="457200" rtl="0" algn="l">
              <a:spcBef>
                <a:spcPts val="0"/>
              </a:spcBef>
              <a:spcAft>
                <a:spcPts val="0"/>
              </a:spcAft>
              <a:buSzPts val="1100"/>
              <a:buAutoNum type="arabicPeriod"/>
            </a:pPr>
            <a:r>
              <a:rPr lang="en"/>
              <a:t>Related to data science and machine learning</a:t>
            </a:r>
            <a:endParaRPr/>
          </a:p>
          <a:p>
            <a:pPr indent="-298450" lvl="0" marL="457200" rtl="0" algn="l">
              <a:spcBef>
                <a:spcPts val="0"/>
              </a:spcBef>
              <a:spcAft>
                <a:spcPts val="0"/>
              </a:spcAft>
              <a:buSzPts val="1100"/>
              <a:buAutoNum type="arabicPeriod"/>
            </a:pPr>
            <a:r>
              <a:rPr lang="en"/>
              <a:t>Learn more about industry specific insights and methods, as this is ultimately the field of work I want to pursue professionally.</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b9d4451850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b9d4451850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b9d4451850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b9d4451850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brief summary of my work for the climate AI coding challenge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b9d4451850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b9d4451850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b9d4451850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b9d4451850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Visualizations like this help us get a </a:t>
            </a:r>
            <a:r>
              <a:rPr lang="en"/>
              <a:t>cursory</a:t>
            </a:r>
            <a:r>
              <a:rPr lang="en"/>
              <a:t> understanding of the given data.</a:t>
            </a:r>
            <a:endParaRPr/>
          </a:p>
          <a:p>
            <a:pPr indent="0" lvl="0" marL="0" rtl="0" algn="l">
              <a:spcBef>
                <a:spcPts val="0"/>
              </a:spcBef>
              <a:spcAft>
                <a:spcPts val="0"/>
              </a:spcAft>
              <a:buNone/>
            </a:pPr>
            <a:r>
              <a:rPr lang="en"/>
              <a:t>(EXPLAIN VIZ)</a:t>
            </a:r>
            <a:endParaRPr/>
          </a:p>
          <a:p>
            <a:pPr indent="0" lvl="0" marL="0" rtl="0" algn="l">
              <a:spcBef>
                <a:spcPts val="0"/>
              </a:spcBef>
              <a:spcAft>
                <a:spcPts val="0"/>
              </a:spcAft>
              <a:buNone/>
            </a:pPr>
            <a:r>
              <a:rPr lang="en"/>
              <a:t>It’s also important to look at metrics like the median and IQR for each variable,</a:t>
            </a:r>
            <a:endParaRPr/>
          </a:p>
          <a:p>
            <a:pPr indent="0" lvl="0" marL="0" rtl="0" algn="l">
              <a:spcBef>
                <a:spcPts val="0"/>
              </a:spcBef>
              <a:spcAft>
                <a:spcPts val="0"/>
              </a:spcAft>
              <a:buNone/>
            </a:pPr>
            <a:r>
              <a:rPr lang="en"/>
              <a:t>Check for outliers, </a:t>
            </a:r>
            <a:endParaRPr/>
          </a:p>
          <a:p>
            <a:pPr indent="0" lvl="0" marL="0" rtl="0" algn="l">
              <a:spcBef>
                <a:spcPts val="0"/>
              </a:spcBef>
              <a:spcAft>
                <a:spcPts val="0"/>
              </a:spcAft>
              <a:buNone/>
            </a:pPr>
            <a:r>
              <a:rPr lang="en"/>
              <a:t>And make sure that all data is represented in an appropriate format.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b9d4451850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b9d4451850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b9d4451850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b9d4451850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n"/>
              <a:t>I used R to unpack and merge the Flow and observational datasets</a:t>
            </a:r>
            <a:endParaRPr/>
          </a:p>
          <a:p>
            <a:pPr indent="0" lvl="0" marL="457200" rtl="0" algn="l">
              <a:spcBef>
                <a:spcPts val="0"/>
              </a:spcBef>
              <a:spcAft>
                <a:spcPts val="0"/>
              </a:spcAft>
              <a:buNone/>
            </a:pPr>
            <a:r>
              <a:rPr lang="en"/>
              <a:t>And I then exported the cleaned data file to Python for the remainder of my analysis</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AutoNum type="arabicPeriod"/>
            </a:pPr>
            <a:r>
              <a:rPr lang="en"/>
              <a:t>In order to run a supervised machine learning model, it is important to construct a dataframe where all input variables are associated with the output variable. In this example, each row of data must contain a flow value as well as the predictor variables. I used a function to do this. This also allows my code to be reproduced for different uses, where </a:t>
            </a:r>
            <a:r>
              <a:rPr lang="en"/>
              <a:t>let's</a:t>
            </a:r>
            <a:r>
              <a:rPr lang="en"/>
              <a:t> say we wanted to use data from the 10 previous days instead of only 3.</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b9d4451850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b9d4451850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50">
                <a:latin typeface="Nunito"/>
                <a:ea typeface="Nunito"/>
                <a:cs typeface="Nunito"/>
                <a:sym typeface="Nunito"/>
              </a:rPr>
              <a:t>“Linear regression aims to apply a set of assumptions primary regarding linear relationships and numerical techniques to predict an outcome based off of one or more predictors.”</a:t>
            </a:r>
            <a:endParaRPr/>
          </a:p>
          <a:p>
            <a:pPr indent="0" lvl="0" marL="457200" rtl="0" algn="l">
              <a:spcBef>
                <a:spcPts val="1200"/>
              </a:spcBef>
              <a:spcAft>
                <a:spcPts val="0"/>
              </a:spcAft>
              <a:buNone/>
            </a:pPr>
            <a:r>
              <a:t/>
            </a:r>
            <a:endParaRPr/>
          </a:p>
          <a:p>
            <a:pPr indent="-298450" lvl="0" marL="457200" rtl="0" algn="l">
              <a:spcBef>
                <a:spcPts val="0"/>
              </a:spcBef>
              <a:spcAft>
                <a:spcPts val="0"/>
              </a:spcAft>
              <a:buSzPts val="1100"/>
              <a:buAutoNum type="arabicPeriod"/>
            </a:pPr>
            <a:r>
              <a:rPr lang="en"/>
              <a:t>There are 27 because in this model we will be using data from 9 locations for the 3 days preceding the flow prediction.</a:t>
            </a:r>
            <a:endParaRPr/>
          </a:p>
          <a:p>
            <a:pPr indent="-298450" lvl="0" marL="457200" rtl="0" algn="l">
              <a:spcBef>
                <a:spcPts val="0"/>
              </a:spcBef>
              <a:spcAft>
                <a:spcPts val="0"/>
              </a:spcAft>
              <a:buSzPts val="1100"/>
              <a:buAutoNum type="arabicPeriod"/>
            </a:pPr>
            <a:r>
              <a:rPr lang="en"/>
              <a:t>These correlation coefficients all imply a moderately strong, positive relationship between the 54 predictor variables and river flow forecast. Since the range is fairly small, there is no reason to remove any predictor variables from the model.</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b9d4451850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b9d4451850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can now see in the simplest of ways that all 27 temperature predictors have similar relationships with the response variable, </a:t>
            </a:r>
            <a:endParaRPr/>
          </a:p>
          <a:p>
            <a:pPr indent="0" lvl="0" marL="0" rtl="0" algn="l">
              <a:spcBef>
                <a:spcPts val="0"/>
              </a:spcBef>
              <a:spcAft>
                <a:spcPts val="0"/>
              </a:spcAft>
              <a:buNone/>
            </a:pPr>
            <a:r>
              <a:rPr lang="en"/>
              <a:t>and all 27 precipitation predictors  have similar relationships with the response variable. </a:t>
            </a:r>
            <a:endParaRPr/>
          </a:p>
          <a:p>
            <a:pPr indent="0" lvl="0" marL="0" rtl="0" algn="l">
              <a:spcBef>
                <a:spcPts val="0"/>
              </a:spcBef>
              <a:spcAft>
                <a:spcPts val="0"/>
              </a:spcAft>
              <a:buNone/>
            </a:pPr>
            <a:r>
              <a:rPr lang="en"/>
              <a:t>While this does not help us quantify these relationships, it does allow us to conclude that all 54 predictor variables are necessary to move forward with in our analysis.</a:t>
            </a:r>
            <a:endParaRPr/>
          </a:p>
          <a:p>
            <a:pPr indent="0" lvl="0" marL="0" rtl="0" algn="l">
              <a:spcBef>
                <a:spcPts val="0"/>
              </a:spcBef>
              <a:spcAft>
                <a:spcPts val="0"/>
              </a:spcAft>
              <a:buNone/>
            </a:pPr>
            <a:r>
              <a:rPr lang="en"/>
              <a:t>For example, if one of these scatterplots looked drastically different th</a:t>
            </a:r>
            <a:r>
              <a:rPr lang="en"/>
              <a:t>an the others, perhaps it would indicate that different sensor values should carry different weights in our model, or not be included at all.</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b9d4451850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b9d4451850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Training a supervised ML model next involved cleaning and splitting the data into independent training, testing and validation sets, creating a neural network using Scikit-learn and TensorFlow, and exporting the model.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Now, the explained variance of 0.38 and absolute error values indicates that perhaps the model does not accurately fit the data. </a:t>
            </a:r>
            <a:endParaRPr/>
          </a:p>
          <a:p>
            <a:pPr indent="0" lvl="0" marL="0" rtl="0" algn="l">
              <a:spcBef>
                <a:spcPts val="0"/>
              </a:spcBef>
              <a:spcAft>
                <a:spcPts val="0"/>
              </a:spcAft>
              <a:buNone/>
            </a:pPr>
            <a:r>
              <a:rPr lang="en"/>
              <a:t>Other ML weather applications may look for an explained variance closer to 0.8 or 0.9. </a:t>
            </a:r>
            <a:endParaRPr/>
          </a:p>
          <a:p>
            <a:pPr indent="0" lvl="0" marL="0" rtl="0" algn="l">
              <a:spcBef>
                <a:spcPts val="0"/>
              </a:spcBef>
              <a:spcAft>
                <a:spcPts val="0"/>
              </a:spcAft>
              <a:buNone/>
            </a:pPr>
            <a:r>
              <a:rPr lang="en"/>
              <a:t>Also, the mean and median absolute errors are fairly large given the range of flow values.</a:t>
            </a:r>
            <a:endParaRPr/>
          </a:p>
          <a:p>
            <a:pPr indent="0" lvl="0" marL="0" rtl="0" algn="l">
              <a:spcBef>
                <a:spcPts val="0"/>
              </a:spcBef>
              <a:spcAft>
                <a:spcPts val="0"/>
              </a:spcAft>
              <a:buNone/>
            </a:pPr>
            <a:r>
              <a:rPr lang="en"/>
              <a:t>This brings us to an important discussion of potential error.</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jpg"/><Relationship Id="rId4" Type="http://schemas.openxmlformats.org/officeDocument/2006/relationships/image" Target="../media/image6.jpg"/><Relationship Id="rId5" Type="http://schemas.openxmlformats.org/officeDocument/2006/relationships/image" Target="../media/image3.jpg"/><Relationship Id="rId6"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7.png"/><Relationship Id="rId5"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6262B"/>
        </a:soli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River Flow Analysis</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rgbClr val="FFFFFF"/>
                </a:solidFill>
              </a:rPr>
              <a:t>By Scott Burstein</a:t>
            </a:r>
            <a:endParaRPr>
              <a:solidFill>
                <a:srgbClr val="FFFFFF"/>
              </a:solidFill>
            </a:endParaRPr>
          </a:p>
        </p:txBody>
      </p:sp>
      <p:pic>
        <p:nvPicPr>
          <p:cNvPr id="56" name="Google Shape;56;p13"/>
          <p:cNvPicPr preferRelativeResize="0"/>
          <p:nvPr/>
        </p:nvPicPr>
        <p:blipFill>
          <a:blip r:embed="rId3">
            <a:alphaModFix/>
          </a:blip>
          <a:stretch>
            <a:fillRect/>
          </a:stretch>
        </p:blipFill>
        <p:spPr>
          <a:xfrm>
            <a:off x="7019825" y="284175"/>
            <a:ext cx="1924050" cy="762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2"/>
          <p:cNvSpPr txBox="1"/>
          <p:nvPr>
            <p:ph type="title"/>
          </p:nvPr>
        </p:nvSpPr>
        <p:spPr>
          <a:xfrm>
            <a:off x="311700" y="1016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Sources of Error</a:t>
            </a:r>
            <a:endParaRPr/>
          </a:p>
        </p:txBody>
      </p:sp>
      <p:grpSp>
        <p:nvGrpSpPr>
          <p:cNvPr id="128" name="Google Shape;128;p22"/>
          <p:cNvGrpSpPr/>
          <p:nvPr/>
        </p:nvGrpSpPr>
        <p:grpSpPr>
          <a:xfrm>
            <a:off x="195125" y="674300"/>
            <a:ext cx="4566000" cy="3522026"/>
            <a:chOff x="210900" y="975625"/>
            <a:chExt cx="4566000" cy="3522026"/>
          </a:xfrm>
        </p:grpSpPr>
        <p:pic>
          <p:nvPicPr>
            <p:cNvPr id="129" name="Google Shape;129;p22"/>
            <p:cNvPicPr preferRelativeResize="0"/>
            <p:nvPr/>
          </p:nvPicPr>
          <p:blipFill>
            <a:blip r:embed="rId3">
              <a:alphaModFix/>
            </a:blip>
            <a:stretch>
              <a:fillRect/>
            </a:stretch>
          </p:blipFill>
          <p:spPr>
            <a:xfrm>
              <a:off x="210904" y="1317100"/>
              <a:ext cx="4565974" cy="3180551"/>
            </a:xfrm>
            <a:prstGeom prst="rect">
              <a:avLst/>
            </a:prstGeom>
            <a:noFill/>
            <a:ln>
              <a:noFill/>
            </a:ln>
          </p:spPr>
        </p:pic>
        <p:sp>
          <p:nvSpPr>
            <p:cNvPr id="130" name="Google Shape;130;p22"/>
            <p:cNvSpPr txBox="1"/>
            <p:nvPr/>
          </p:nvSpPr>
          <p:spPr>
            <a:xfrm>
              <a:off x="210900" y="975625"/>
              <a:ext cx="4566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FFFFF"/>
                  </a:solidFill>
                </a:rPr>
                <a:t>Loss SSE vs. Training Steps Plot </a:t>
              </a:r>
              <a:endParaRPr>
                <a:solidFill>
                  <a:srgbClr val="FFFFFF"/>
                </a:solidFill>
              </a:endParaRPr>
            </a:p>
          </p:txBody>
        </p:sp>
      </p:grpSp>
      <p:sp>
        <p:nvSpPr>
          <p:cNvPr id="131" name="Google Shape;131;p22"/>
          <p:cNvSpPr txBox="1"/>
          <p:nvPr/>
        </p:nvSpPr>
        <p:spPr>
          <a:xfrm>
            <a:off x="117075" y="4261525"/>
            <a:ext cx="4683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rPr>
              <a:t>Indicates that the model was not overfitted since the evaluation losses never exhibit a significant change in direction toward an increasing value.</a:t>
            </a:r>
            <a:endParaRPr>
              <a:solidFill>
                <a:srgbClr val="FFFFFF"/>
              </a:solidFill>
            </a:endParaRPr>
          </a:p>
        </p:txBody>
      </p:sp>
      <p:sp>
        <p:nvSpPr>
          <p:cNvPr id="132" name="Google Shape;132;p22"/>
          <p:cNvSpPr txBox="1"/>
          <p:nvPr/>
        </p:nvSpPr>
        <p:spPr>
          <a:xfrm>
            <a:off x="5645775" y="1786800"/>
            <a:ext cx="2301000" cy="1569900"/>
          </a:xfrm>
          <a:prstGeom prst="rect">
            <a:avLst/>
          </a:prstGeom>
          <a:noFill/>
          <a:ln cap="flat" cmpd="sng" w="28575">
            <a:solidFill>
              <a:srgbClr val="F55926"/>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rgbClr val="FFFFFF"/>
                </a:solidFill>
              </a:rPr>
              <a:t>Bias?</a:t>
            </a:r>
            <a:endParaRPr b="1" sz="3000">
              <a:solidFill>
                <a:srgbClr val="FFFFFF"/>
              </a:solidFill>
            </a:endParaRPr>
          </a:p>
          <a:p>
            <a:pPr indent="0" lvl="0" marL="0" rtl="0" algn="ctr">
              <a:spcBef>
                <a:spcPts val="0"/>
              </a:spcBef>
              <a:spcAft>
                <a:spcPts val="0"/>
              </a:spcAft>
              <a:buNone/>
            </a:pPr>
            <a:r>
              <a:t/>
            </a:r>
            <a:endParaRPr b="1" sz="3000">
              <a:solidFill>
                <a:srgbClr val="FFFFFF"/>
              </a:solidFill>
            </a:endParaRPr>
          </a:p>
          <a:p>
            <a:pPr indent="0" lvl="0" marL="0" rtl="0" algn="ctr">
              <a:spcBef>
                <a:spcPts val="0"/>
              </a:spcBef>
              <a:spcAft>
                <a:spcPts val="0"/>
              </a:spcAft>
              <a:buNone/>
            </a:pPr>
            <a:r>
              <a:rPr b="1" lang="en" sz="3000">
                <a:solidFill>
                  <a:srgbClr val="FFFFFF"/>
                </a:solidFill>
              </a:rPr>
              <a:t>Variance?</a:t>
            </a:r>
            <a:endParaRPr b="1" sz="3000">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Steps</a:t>
            </a:r>
            <a:endParaRPr/>
          </a:p>
        </p:txBody>
      </p:sp>
      <p:sp>
        <p:nvSpPr>
          <p:cNvPr id="138" name="Google Shape;138;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FFFFFF"/>
              </a:buClr>
              <a:buSzPts val="1800"/>
              <a:buAutoNum type="arabicPeriod"/>
            </a:pPr>
            <a:r>
              <a:rPr lang="en">
                <a:solidFill>
                  <a:srgbClr val="FFFFFF"/>
                </a:solidFill>
              </a:rPr>
              <a:t>Create a more robust linear regression model.</a:t>
            </a:r>
            <a:endParaRPr>
              <a:solidFill>
                <a:srgbClr val="FFFFFF"/>
              </a:solidFill>
            </a:endParaRPr>
          </a:p>
          <a:p>
            <a:pPr indent="-342900" lvl="0" marL="457200" rtl="0" algn="l">
              <a:spcBef>
                <a:spcPts val="0"/>
              </a:spcBef>
              <a:spcAft>
                <a:spcPts val="0"/>
              </a:spcAft>
              <a:buClr>
                <a:srgbClr val="FFFFFF"/>
              </a:buClr>
              <a:buSzPts val="1800"/>
              <a:buAutoNum type="arabicPeriod"/>
            </a:pPr>
            <a:r>
              <a:rPr lang="en">
                <a:solidFill>
                  <a:srgbClr val="FFFFFF"/>
                </a:solidFill>
              </a:rPr>
              <a:t>Extract tensors from TensorFlow object.</a:t>
            </a:r>
            <a:endParaRPr>
              <a:solidFill>
                <a:srgbClr val="FFFFFF"/>
              </a:solidFill>
            </a:endParaRPr>
          </a:p>
          <a:p>
            <a:pPr indent="-342900" lvl="0" marL="457200" rtl="0" algn="l">
              <a:spcBef>
                <a:spcPts val="0"/>
              </a:spcBef>
              <a:spcAft>
                <a:spcPts val="0"/>
              </a:spcAft>
              <a:buClr>
                <a:srgbClr val="FFFFFF"/>
              </a:buClr>
              <a:buSzPts val="1800"/>
              <a:buAutoNum type="arabicPeriod"/>
            </a:pPr>
            <a:r>
              <a:rPr lang="en">
                <a:solidFill>
                  <a:srgbClr val="FFFFFF"/>
                </a:solidFill>
              </a:rPr>
              <a:t>Back-test data to assess model efficacy.</a:t>
            </a:r>
            <a:endParaRPr>
              <a:solidFill>
                <a:srgbClr val="FFFFFF"/>
              </a:solidFill>
            </a:endParaRPr>
          </a:p>
          <a:p>
            <a:pPr indent="-342900" lvl="0" marL="457200" rtl="0" algn="l">
              <a:spcBef>
                <a:spcPts val="0"/>
              </a:spcBef>
              <a:spcAft>
                <a:spcPts val="0"/>
              </a:spcAft>
              <a:buClr>
                <a:srgbClr val="FFFFFF"/>
              </a:buClr>
              <a:buSzPts val="1800"/>
              <a:buAutoNum type="arabicPeriod"/>
            </a:pPr>
            <a:r>
              <a:rPr lang="en">
                <a:solidFill>
                  <a:srgbClr val="FFFFFF"/>
                </a:solidFill>
              </a:rPr>
              <a:t>Deliver usable product to client.</a:t>
            </a:r>
            <a:endParaRPr>
              <a:solidFill>
                <a:srgbClr val="FFFFFF"/>
              </a:solidFill>
            </a:endParaRPr>
          </a:p>
          <a:p>
            <a:pPr indent="-342900" lvl="0" marL="457200" rtl="0" algn="l">
              <a:spcBef>
                <a:spcPts val="0"/>
              </a:spcBef>
              <a:spcAft>
                <a:spcPts val="0"/>
              </a:spcAft>
              <a:buClr>
                <a:srgbClr val="FFFFFF"/>
              </a:buClr>
              <a:buSzPts val="1800"/>
              <a:buAutoNum type="arabicPeriod"/>
            </a:pPr>
            <a:r>
              <a:rPr lang="en">
                <a:solidFill>
                  <a:srgbClr val="FFFFFF"/>
                </a:solidFill>
              </a:rPr>
              <a:t>Receive</a:t>
            </a:r>
            <a:r>
              <a:rPr lang="en">
                <a:solidFill>
                  <a:srgbClr val="FFFFFF"/>
                </a:solidFill>
              </a:rPr>
              <a:t> feedback.</a:t>
            </a:r>
            <a:endParaRPr>
              <a:solidFill>
                <a:srgbClr val="FFFFFF"/>
              </a:solidFill>
            </a:endParaRPr>
          </a:p>
        </p:txBody>
      </p:sp>
      <p:pic>
        <p:nvPicPr>
          <p:cNvPr id="139" name="Google Shape;139;p23"/>
          <p:cNvPicPr preferRelativeResize="0"/>
          <p:nvPr/>
        </p:nvPicPr>
        <p:blipFill>
          <a:blip r:embed="rId3">
            <a:alphaModFix/>
          </a:blip>
          <a:stretch>
            <a:fillRect/>
          </a:stretch>
        </p:blipFill>
        <p:spPr>
          <a:xfrm rot="-2394468">
            <a:off x="2903464" y="2670901"/>
            <a:ext cx="9143998" cy="342532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 am working towards:</a:t>
            </a:r>
            <a:endParaRPr/>
          </a:p>
        </p:txBody>
      </p:sp>
      <p:sp>
        <p:nvSpPr>
          <p:cNvPr id="145" name="Google Shape;145;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FFFFFF"/>
              </a:buClr>
              <a:buSzPts val="1800"/>
              <a:buAutoNum type="arabicPeriod"/>
            </a:pPr>
            <a:r>
              <a:rPr lang="en">
                <a:solidFill>
                  <a:srgbClr val="FFFFFF"/>
                </a:solidFill>
              </a:rPr>
              <a:t>Gain more</a:t>
            </a:r>
            <a:r>
              <a:rPr lang="en">
                <a:solidFill>
                  <a:srgbClr val="FFFFFF"/>
                </a:solidFill>
              </a:rPr>
              <a:t> hands-on ML experience</a:t>
            </a:r>
            <a:endParaRPr>
              <a:solidFill>
                <a:srgbClr val="FFFFFF"/>
              </a:solidFill>
            </a:endParaRPr>
          </a:p>
          <a:p>
            <a:pPr indent="-342900" lvl="0" marL="457200" rtl="0" algn="l">
              <a:spcBef>
                <a:spcPts val="0"/>
              </a:spcBef>
              <a:spcAft>
                <a:spcPts val="0"/>
              </a:spcAft>
              <a:buClr>
                <a:srgbClr val="FFFFFF"/>
              </a:buClr>
              <a:buSzPts val="1800"/>
              <a:buAutoNum type="arabicPeriod"/>
            </a:pPr>
            <a:r>
              <a:rPr lang="en">
                <a:solidFill>
                  <a:srgbClr val="FFFFFF"/>
                </a:solidFill>
              </a:rPr>
              <a:t>Develop stronger foundation in regression analysis</a:t>
            </a:r>
            <a:endParaRPr>
              <a:solidFill>
                <a:srgbClr val="FFFFFF"/>
              </a:solidFill>
            </a:endParaRPr>
          </a:p>
          <a:p>
            <a:pPr indent="-342900" lvl="0" marL="457200" rtl="0" algn="l">
              <a:spcBef>
                <a:spcPts val="0"/>
              </a:spcBef>
              <a:spcAft>
                <a:spcPts val="0"/>
              </a:spcAft>
              <a:buClr>
                <a:srgbClr val="FFFFFF"/>
              </a:buClr>
              <a:buSzPts val="1800"/>
              <a:buAutoNum type="arabicPeriod"/>
            </a:pPr>
            <a:r>
              <a:rPr lang="en">
                <a:solidFill>
                  <a:srgbClr val="FFFFFF"/>
                </a:solidFill>
              </a:rPr>
              <a:t>Complete Codecademy data science path / other online courses</a:t>
            </a:r>
            <a:endParaRPr>
              <a:solidFill>
                <a:srgbClr val="FFFFFF"/>
              </a:solidFill>
            </a:endParaRPr>
          </a:p>
          <a:p>
            <a:pPr indent="-342900" lvl="0" marL="457200" rtl="0" algn="l">
              <a:spcBef>
                <a:spcPts val="0"/>
              </a:spcBef>
              <a:spcAft>
                <a:spcPts val="0"/>
              </a:spcAft>
              <a:buClr>
                <a:srgbClr val="FFFFFF"/>
              </a:buClr>
              <a:buSzPts val="1800"/>
              <a:buAutoNum type="arabicPeriod"/>
            </a:pPr>
            <a:r>
              <a:rPr lang="en">
                <a:solidFill>
                  <a:srgbClr val="FFFFFF"/>
                </a:solidFill>
              </a:rPr>
              <a:t>Specialize in climate analytics / environmental data science applications</a:t>
            </a:r>
            <a:endParaRPr>
              <a:solidFill>
                <a:srgbClr val="FFFFFF"/>
              </a:solidFill>
            </a:endParaRPr>
          </a:p>
        </p:txBody>
      </p:sp>
      <p:pic>
        <p:nvPicPr>
          <p:cNvPr id="146" name="Google Shape;146;p24"/>
          <p:cNvPicPr preferRelativeResize="0"/>
          <p:nvPr/>
        </p:nvPicPr>
        <p:blipFill>
          <a:blip r:embed="rId3">
            <a:alphaModFix/>
          </a:blip>
          <a:stretch>
            <a:fillRect/>
          </a:stretch>
        </p:blipFill>
        <p:spPr>
          <a:xfrm>
            <a:off x="-126100" y="3498296"/>
            <a:ext cx="9382324" cy="164520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6262B"/>
        </a:solidFill>
      </p:bgPr>
    </p:bg>
    <p:spTree>
      <p:nvGrpSpPr>
        <p:cNvPr id="150" name="Shape 150"/>
        <p:cNvGrpSpPr/>
        <p:nvPr/>
      </p:nvGrpSpPr>
      <p:grpSpPr>
        <a:xfrm>
          <a:off x="0" y="0"/>
          <a:ext cx="0" cy="0"/>
          <a:chOff x="0" y="0"/>
          <a:chExt cx="0" cy="0"/>
        </a:xfrm>
      </p:grpSpPr>
      <p:sp>
        <p:nvSpPr>
          <p:cNvPr id="151" name="Google Shape;151;p25"/>
          <p:cNvSpPr txBox="1"/>
          <p:nvPr>
            <p:ph type="ctrTitle"/>
          </p:nvPr>
        </p:nvSpPr>
        <p:spPr>
          <a:xfrm>
            <a:off x="311708" y="744575"/>
            <a:ext cx="8520600" cy="20526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sz="4400"/>
              <a:t>Thank You!</a:t>
            </a:r>
            <a:endParaRPr sz="4400"/>
          </a:p>
          <a:p>
            <a:pPr indent="0" lvl="0" marL="0" rtl="0" algn="ctr">
              <a:spcBef>
                <a:spcPts val="0"/>
              </a:spcBef>
              <a:spcAft>
                <a:spcPts val="0"/>
              </a:spcAft>
              <a:buNone/>
            </a:pPr>
            <a:r>
              <a:t/>
            </a:r>
            <a:endParaRPr sz="4400"/>
          </a:p>
          <a:p>
            <a:pPr indent="0" lvl="0" marL="0" rtl="0" algn="ctr">
              <a:spcBef>
                <a:spcPts val="0"/>
              </a:spcBef>
              <a:spcAft>
                <a:spcPts val="0"/>
              </a:spcAft>
              <a:buNone/>
            </a:pPr>
            <a:r>
              <a:rPr lang="en" sz="4400"/>
              <a:t>Questions?</a:t>
            </a:r>
            <a:endParaRPr sz="4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Objectives</a:t>
            </a:r>
            <a:endParaRPr/>
          </a:p>
          <a:p>
            <a:pPr indent="0" lvl="0" marL="0" rtl="0" algn="l">
              <a:spcBef>
                <a:spcPts val="0"/>
              </a:spcBef>
              <a:spcAft>
                <a:spcPts val="0"/>
              </a:spcAft>
              <a:buNone/>
            </a:pPr>
            <a:r>
              <a:t/>
            </a:r>
            <a:endParaRPr/>
          </a:p>
        </p:txBody>
      </p:sp>
      <p:sp>
        <p:nvSpPr>
          <p:cNvPr id="62" name="Google Shape;62;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FFFFFF"/>
              </a:buClr>
              <a:buSzPts val="1800"/>
              <a:buAutoNum type="arabicPeriod"/>
            </a:pPr>
            <a:r>
              <a:rPr lang="en">
                <a:solidFill>
                  <a:srgbClr val="FFFFFF"/>
                </a:solidFill>
              </a:rPr>
              <a:t>Outline steps I took to complete coding challenge.</a:t>
            </a:r>
            <a:endParaRPr>
              <a:solidFill>
                <a:srgbClr val="FFFFFF"/>
              </a:solidFill>
            </a:endParaRPr>
          </a:p>
          <a:p>
            <a:pPr indent="-342900" lvl="0" marL="457200" rtl="0" algn="l">
              <a:spcBef>
                <a:spcPts val="0"/>
              </a:spcBef>
              <a:spcAft>
                <a:spcPts val="0"/>
              </a:spcAft>
              <a:buClr>
                <a:srgbClr val="FFFFFF"/>
              </a:buClr>
              <a:buSzPts val="1800"/>
              <a:buAutoNum type="arabicPeriod"/>
            </a:pPr>
            <a:r>
              <a:rPr lang="en">
                <a:solidFill>
                  <a:srgbClr val="FFFFFF"/>
                </a:solidFill>
              </a:rPr>
              <a:t>Share findings and contextualize results.</a:t>
            </a:r>
            <a:endParaRPr>
              <a:solidFill>
                <a:srgbClr val="FFFFFF"/>
              </a:solidFill>
            </a:endParaRPr>
          </a:p>
          <a:p>
            <a:pPr indent="-342900" lvl="0" marL="457200" rtl="0" algn="l">
              <a:spcBef>
                <a:spcPts val="0"/>
              </a:spcBef>
              <a:spcAft>
                <a:spcPts val="0"/>
              </a:spcAft>
              <a:buClr>
                <a:srgbClr val="FFFFFF"/>
              </a:buClr>
              <a:buSzPts val="1800"/>
              <a:buAutoNum type="arabicPeriod"/>
            </a:pPr>
            <a:r>
              <a:rPr lang="en">
                <a:solidFill>
                  <a:srgbClr val="FFFFFF"/>
                </a:solidFill>
              </a:rPr>
              <a:t>What I learned and what I am working towards.</a:t>
            </a:r>
            <a:endParaRPr>
              <a:solidFill>
                <a:srgbClr val="FFFFFF"/>
              </a:solidFill>
            </a:endParaRPr>
          </a:p>
        </p:txBody>
      </p:sp>
      <p:pic>
        <p:nvPicPr>
          <p:cNvPr id="63" name="Google Shape;63;p14"/>
          <p:cNvPicPr preferRelativeResize="0"/>
          <p:nvPr/>
        </p:nvPicPr>
        <p:blipFill>
          <a:blip r:embed="rId3">
            <a:alphaModFix/>
          </a:blip>
          <a:stretch>
            <a:fillRect/>
          </a:stretch>
        </p:blipFill>
        <p:spPr>
          <a:xfrm rot="-2402406">
            <a:off x="2933311" y="2290777"/>
            <a:ext cx="9144003" cy="383567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Structure of Analysis</a:t>
            </a:r>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FFFFFF"/>
              </a:buClr>
              <a:buSzPts val="1800"/>
              <a:buAutoNum type="arabicPeriod"/>
            </a:pPr>
            <a:r>
              <a:rPr lang="en">
                <a:solidFill>
                  <a:srgbClr val="FFFFFF"/>
                </a:solidFill>
              </a:rPr>
              <a:t>Data Cleaning and Preparation (in R)</a:t>
            </a:r>
            <a:endParaRPr>
              <a:solidFill>
                <a:srgbClr val="FFFFFF"/>
              </a:solidFill>
            </a:endParaRPr>
          </a:p>
          <a:p>
            <a:pPr indent="-342900" lvl="0" marL="457200" rtl="0" algn="l">
              <a:spcBef>
                <a:spcPts val="0"/>
              </a:spcBef>
              <a:spcAft>
                <a:spcPts val="0"/>
              </a:spcAft>
              <a:buClr>
                <a:srgbClr val="FFFFFF"/>
              </a:buClr>
              <a:buSzPts val="1800"/>
              <a:buAutoNum type="arabicPeriod"/>
            </a:pPr>
            <a:r>
              <a:rPr lang="en">
                <a:solidFill>
                  <a:srgbClr val="FFFFFF"/>
                </a:solidFill>
              </a:rPr>
              <a:t>Summary Statistics and Data Transformation</a:t>
            </a:r>
            <a:endParaRPr>
              <a:solidFill>
                <a:srgbClr val="FFFFFF"/>
              </a:solidFill>
            </a:endParaRPr>
          </a:p>
          <a:p>
            <a:pPr indent="-342900" lvl="0" marL="457200" rtl="0" algn="l">
              <a:spcBef>
                <a:spcPts val="0"/>
              </a:spcBef>
              <a:spcAft>
                <a:spcPts val="0"/>
              </a:spcAft>
              <a:buClr>
                <a:srgbClr val="FFFFFF"/>
              </a:buClr>
              <a:buSzPts val="1800"/>
              <a:buAutoNum type="arabicPeriod"/>
            </a:pPr>
            <a:r>
              <a:rPr lang="en">
                <a:solidFill>
                  <a:srgbClr val="FFFFFF"/>
                </a:solidFill>
              </a:rPr>
              <a:t>Regression Analysis</a:t>
            </a:r>
            <a:endParaRPr>
              <a:solidFill>
                <a:srgbClr val="FFFFFF"/>
              </a:solidFill>
            </a:endParaRPr>
          </a:p>
          <a:p>
            <a:pPr indent="-342900" lvl="0" marL="457200" rtl="0" algn="l">
              <a:spcBef>
                <a:spcPts val="0"/>
              </a:spcBef>
              <a:spcAft>
                <a:spcPts val="0"/>
              </a:spcAft>
              <a:buClr>
                <a:srgbClr val="FFFFFF"/>
              </a:buClr>
              <a:buSzPts val="1800"/>
              <a:buAutoNum type="arabicPeriod"/>
            </a:pPr>
            <a:r>
              <a:rPr lang="en">
                <a:solidFill>
                  <a:srgbClr val="FFFFFF"/>
                </a:solidFill>
              </a:rPr>
              <a:t>Train ML Model</a:t>
            </a:r>
            <a:endParaRPr>
              <a:solidFill>
                <a:srgbClr val="FFFFFF"/>
              </a:solidFill>
            </a:endParaRPr>
          </a:p>
          <a:p>
            <a:pPr indent="0" lvl="0" marL="0" rtl="0" algn="l">
              <a:spcBef>
                <a:spcPts val="1200"/>
              </a:spcBef>
              <a:spcAft>
                <a:spcPts val="0"/>
              </a:spcAft>
              <a:buNone/>
            </a:pPr>
            <a:r>
              <a:rPr lang="en">
                <a:solidFill>
                  <a:srgbClr val="FFFFFF"/>
                </a:solidFill>
              </a:rPr>
              <a:t>Future Steps:</a:t>
            </a:r>
            <a:endParaRPr>
              <a:solidFill>
                <a:srgbClr val="FFFFFF"/>
              </a:solidFill>
            </a:endParaRPr>
          </a:p>
          <a:p>
            <a:pPr indent="-342900" lvl="0" marL="457200" rtl="0" algn="l">
              <a:spcBef>
                <a:spcPts val="1200"/>
              </a:spcBef>
              <a:spcAft>
                <a:spcPts val="0"/>
              </a:spcAft>
              <a:buClr>
                <a:srgbClr val="FFFFFF"/>
              </a:buClr>
              <a:buSzPts val="1800"/>
              <a:buAutoNum type="arabicPeriod"/>
            </a:pPr>
            <a:r>
              <a:rPr lang="en">
                <a:solidFill>
                  <a:srgbClr val="FFFFFF"/>
                </a:solidFill>
              </a:rPr>
              <a:t>Test Model</a:t>
            </a:r>
            <a:endParaRPr>
              <a:solidFill>
                <a:srgbClr val="FFFFFF"/>
              </a:solidFill>
            </a:endParaRPr>
          </a:p>
          <a:p>
            <a:pPr indent="-342900" lvl="0" marL="457200" rtl="0" algn="l">
              <a:spcBef>
                <a:spcPts val="0"/>
              </a:spcBef>
              <a:spcAft>
                <a:spcPts val="0"/>
              </a:spcAft>
              <a:buClr>
                <a:srgbClr val="FFFFFF"/>
              </a:buClr>
              <a:buSzPts val="1800"/>
              <a:buAutoNum type="arabicPeriod"/>
            </a:pPr>
            <a:r>
              <a:rPr lang="en">
                <a:solidFill>
                  <a:srgbClr val="FFFFFF"/>
                </a:solidFill>
              </a:rPr>
              <a:t>Apply to Client’s Production Scenario</a:t>
            </a:r>
            <a:endParaRPr>
              <a:solidFill>
                <a:srgbClr val="FFFFFF"/>
              </a:solidFill>
            </a:endParaRPr>
          </a:p>
        </p:txBody>
      </p:sp>
      <p:pic>
        <p:nvPicPr>
          <p:cNvPr id="70" name="Google Shape;70;p15"/>
          <p:cNvPicPr preferRelativeResize="0"/>
          <p:nvPr/>
        </p:nvPicPr>
        <p:blipFill>
          <a:blip r:embed="rId3">
            <a:alphaModFix/>
          </a:blip>
          <a:stretch>
            <a:fillRect/>
          </a:stretch>
        </p:blipFill>
        <p:spPr>
          <a:xfrm>
            <a:off x="6007700" y="-98925"/>
            <a:ext cx="5859426" cy="534134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Summary Statistics</a:t>
            </a:r>
            <a:endParaRPr/>
          </a:p>
        </p:txBody>
      </p:sp>
      <p:pic>
        <p:nvPicPr>
          <p:cNvPr id="76" name="Google Shape;76;p16"/>
          <p:cNvPicPr preferRelativeResize="0"/>
          <p:nvPr/>
        </p:nvPicPr>
        <p:blipFill>
          <a:blip r:embed="rId3">
            <a:alphaModFix/>
          </a:blip>
          <a:stretch>
            <a:fillRect/>
          </a:stretch>
        </p:blipFill>
        <p:spPr>
          <a:xfrm>
            <a:off x="246251" y="1017726"/>
            <a:ext cx="4454100" cy="3070700"/>
          </a:xfrm>
          <a:prstGeom prst="rect">
            <a:avLst/>
          </a:prstGeom>
          <a:noFill/>
          <a:ln>
            <a:noFill/>
          </a:ln>
        </p:spPr>
      </p:pic>
      <p:sp>
        <p:nvSpPr>
          <p:cNvPr id="77" name="Google Shape;77;p16"/>
          <p:cNvSpPr txBox="1"/>
          <p:nvPr/>
        </p:nvSpPr>
        <p:spPr>
          <a:xfrm>
            <a:off x="5115300" y="1017725"/>
            <a:ext cx="37170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rPr>
              <a:t>Important metrics for each variable:</a:t>
            </a:r>
            <a:endParaRPr>
              <a:solidFill>
                <a:srgbClr val="FFFFFF"/>
              </a:solidFill>
            </a:endParaRPr>
          </a:p>
          <a:p>
            <a:pPr indent="0" lvl="0" marL="0" rtl="0" algn="l">
              <a:spcBef>
                <a:spcPts val="0"/>
              </a:spcBef>
              <a:spcAft>
                <a:spcPts val="0"/>
              </a:spcAft>
              <a:buNone/>
            </a:pPr>
            <a:r>
              <a:t/>
            </a:r>
            <a:endParaRPr>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Median, Interquartile Range</a:t>
            </a:r>
            <a:endParaRPr>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Outliers (min/max)</a:t>
            </a:r>
            <a:endParaRPr>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Count (should all be the same)</a:t>
            </a:r>
            <a:endParaRPr>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Data Types</a:t>
            </a:r>
            <a:endParaRPr>
              <a:solidFill>
                <a:srgbClr val="FFFFFF"/>
              </a:solidFill>
            </a:endParaRPr>
          </a:p>
        </p:txBody>
      </p:sp>
      <p:sp>
        <p:nvSpPr>
          <p:cNvPr id="78" name="Google Shape;78;p16"/>
          <p:cNvSpPr txBox="1"/>
          <p:nvPr/>
        </p:nvSpPr>
        <p:spPr>
          <a:xfrm>
            <a:off x="327800" y="4183475"/>
            <a:ext cx="4167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rPr>
              <a:t>Example histogram of daily river flow frequency</a:t>
            </a:r>
            <a:endParaRPr>
              <a:solidFill>
                <a:srgbClr val="FFFFFF"/>
              </a:solidFill>
            </a:endParaRPr>
          </a:p>
        </p:txBody>
      </p:sp>
      <p:sp>
        <p:nvSpPr>
          <p:cNvPr id="79" name="Google Shape;79;p16"/>
          <p:cNvSpPr/>
          <p:nvPr/>
        </p:nvSpPr>
        <p:spPr>
          <a:xfrm>
            <a:off x="5115300" y="975625"/>
            <a:ext cx="3392150" cy="1596125"/>
          </a:xfrm>
          <a:prstGeom prst="flowChartProcess">
            <a:avLst/>
          </a:prstGeom>
          <a:noFill/>
          <a:ln cap="flat" cmpd="sng" w="28575">
            <a:solidFill>
              <a:srgbClr val="F559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Challenge</a:t>
            </a:r>
            <a:endParaRPr/>
          </a:p>
        </p:txBody>
      </p:sp>
      <p:sp>
        <p:nvSpPr>
          <p:cNvPr id="85" name="Google Shape;85;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FFFFFF"/>
                </a:solidFill>
              </a:rPr>
              <a:t>Predict daily river flow from 9 surrounding temperature and precipitation measurement stations.</a:t>
            </a:r>
            <a:endParaRPr>
              <a:solidFill>
                <a:srgbClr val="FFFFFF"/>
              </a:solidFill>
            </a:endParaRPr>
          </a:p>
          <a:p>
            <a:pPr indent="0" lvl="0" marL="0" rtl="0" algn="l">
              <a:spcBef>
                <a:spcPts val="1200"/>
              </a:spcBef>
              <a:spcAft>
                <a:spcPts val="0"/>
              </a:spcAft>
              <a:buNone/>
            </a:pPr>
            <a:r>
              <a:rPr lang="en">
                <a:solidFill>
                  <a:srgbClr val="FFFFFF"/>
                </a:solidFill>
              </a:rPr>
              <a:t>Potential applications include:</a:t>
            </a:r>
            <a:endParaRPr>
              <a:solidFill>
                <a:srgbClr val="FFFFFF"/>
              </a:solidFill>
            </a:endParaRPr>
          </a:p>
          <a:p>
            <a:pPr indent="-342900" lvl="0" marL="457200" rtl="0" algn="l">
              <a:spcBef>
                <a:spcPts val="1200"/>
              </a:spcBef>
              <a:spcAft>
                <a:spcPts val="0"/>
              </a:spcAft>
              <a:buClr>
                <a:srgbClr val="FFFFFF"/>
              </a:buClr>
              <a:buSzPts val="1800"/>
              <a:buChar char="-"/>
            </a:pPr>
            <a:r>
              <a:rPr lang="en">
                <a:solidFill>
                  <a:srgbClr val="FFFFFF"/>
                </a:solidFill>
              </a:rPr>
              <a:t>Downstream agriculture ventures</a:t>
            </a:r>
            <a:endParaRPr>
              <a:solidFill>
                <a:srgbClr val="FFFFFF"/>
              </a:solidFill>
            </a:endParaRPr>
          </a:p>
          <a:p>
            <a:pPr indent="-342900" lvl="0" marL="457200" rtl="0" algn="l">
              <a:spcBef>
                <a:spcPts val="0"/>
              </a:spcBef>
              <a:spcAft>
                <a:spcPts val="0"/>
              </a:spcAft>
              <a:buClr>
                <a:srgbClr val="FFFFFF"/>
              </a:buClr>
              <a:buSzPts val="1800"/>
              <a:buChar char="-"/>
            </a:pPr>
            <a:r>
              <a:rPr lang="en">
                <a:solidFill>
                  <a:srgbClr val="FFFFFF"/>
                </a:solidFill>
              </a:rPr>
              <a:t>Water reservoirs</a:t>
            </a:r>
            <a:endParaRPr>
              <a:solidFill>
                <a:srgbClr val="FFFFFF"/>
              </a:solidFill>
            </a:endParaRPr>
          </a:p>
          <a:p>
            <a:pPr indent="-342900" lvl="0" marL="457200" rtl="0" algn="l">
              <a:spcBef>
                <a:spcPts val="0"/>
              </a:spcBef>
              <a:spcAft>
                <a:spcPts val="0"/>
              </a:spcAft>
              <a:buClr>
                <a:srgbClr val="FFFFFF"/>
              </a:buClr>
              <a:buSzPts val="1800"/>
              <a:buChar char="-"/>
            </a:pPr>
            <a:r>
              <a:rPr lang="en">
                <a:solidFill>
                  <a:srgbClr val="FFFFFF"/>
                </a:solidFill>
              </a:rPr>
              <a:t>Habitat restoration / Conservation efforts</a:t>
            </a:r>
            <a:endParaRPr>
              <a:solidFill>
                <a:srgbClr val="FFFFFF"/>
              </a:solidFill>
            </a:endParaRPr>
          </a:p>
          <a:p>
            <a:pPr indent="-342900" lvl="0" marL="457200" rtl="0" algn="l">
              <a:spcBef>
                <a:spcPts val="0"/>
              </a:spcBef>
              <a:spcAft>
                <a:spcPts val="0"/>
              </a:spcAft>
              <a:buClr>
                <a:srgbClr val="FFFFFF"/>
              </a:buClr>
              <a:buSzPts val="1800"/>
              <a:buChar char="-"/>
            </a:pPr>
            <a:r>
              <a:rPr lang="en">
                <a:solidFill>
                  <a:srgbClr val="FFFFFF"/>
                </a:solidFill>
              </a:rPr>
              <a:t>Academic research</a:t>
            </a:r>
            <a:endParaRPr>
              <a:solidFill>
                <a:srgbClr val="FFFFFF"/>
              </a:solidFill>
            </a:endParaRPr>
          </a:p>
          <a:p>
            <a:pPr indent="0" lvl="0" marL="0" rtl="0" algn="l">
              <a:spcBef>
                <a:spcPts val="1200"/>
              </a:spcBef>
              <a:spcAft>
                <a:spcPts val="1200"/>
              </a:spcAft>
              <a:buNone/>
            </a:pPr>
            <a:r>
              <a:t/>
            </a:r>
            <a:endParaRPr/>
          </a:p>
        </p:txBody>
      </p:sp>
      <p:grpSp>
        <p:nvGrpSpPr>
          <p:cNvPr id="86" name="Google Shape;86;p17"/>
          <p:cNvGrpSpPr/>
          <p:nvPr/>
        </p:nvGrpSpPr>
        <p:grpSpPr>
          <a:xfrm>
            <a:off x="5442335" y="2076044"/>
            <a:ext cx="3283948" cy="2320267"/>
            <a:chOff x="5293869" y="1869125"/>
            <a:chExt cx="2815456" cy="1902950"/>
          </a:xfrm>
        </p:grpSpPr>
        <p:pic>
          <p:nvPicPr>
            <p:cNvPr id="87" name="Google Shape;87;p17"/>
            <p:cNvPicPr preferRelativeResize="0"/>
            <p:nvPr/>
          </p:nvPicPr>
          <p:blipFill>
            <a:blip r:embed="rId3">
              <a:alphaModFix/>
            </a:blip>
            <a:stretch>
              <a:fillRect/>
            </a:stretch>
          </p:blipFill>
          <p:spPr>
            <a:xfrm>
              <a:off x="5293875" y="1869132"/>
              <a:ext cx="1407725" cy="936769"/>
            </a:xfrm>
            <a:prstGeom prst="rect">
              <a:avLst/>
            </a:prstGeom>
            <a:noFill/>
            <a:ln>
              <a:noFill/>
            </a:ln>
          </p:spPr>
        </p:pic>
        <p:pic>
          <p:nvPicPr>
            <p:cNvPr id="88" name="Google Shape;88;p17"/>
            <p:cNvPicPr preferRelativeResize="0"/>
            <p:nvPr/>
          </p:nvPicPr>
          <p:blipFill>
            <a:blip r:embed="rId4">
              <a:alphaModFix/>
            </a:blip>
            <a:stretch>
              <a:fillRect/>
            </a:stretch>
          </p:blipFill>
          <p:spPr>
            <a:xfrm>
              <a:off x="6701600" y="1869125"/>
              <a:ext cx="1407725" cy="966175"/>
            </a:xfrm>
            <a:prstGeom prst="rect">
              <a:avLst/>
            </a:prstGeom>
            <a:noFill/>
            <a:ln>
              <a:noFill/>
            </a:ln>
          </p:spPr>
        </p:pic>
        <p:pic>
          <p:nvPicPr>
            <p:cNvPr id="89" name="Google Shape;89;p17"/>
            <p:cNvPicPr preferRelativeResize="0"/>
            <p:nvPr/>
          </p:nvPicPr>
          <p:blipFill>
            <a:blip r:embed="rId5">
              <a:alphaModFix/>
            </a:blip>
            <a:stretch>
              <a:fillRect/>
            </a:stretch>
          </p:blipFill>
          <p:spPr>
            <a:xfrm>
              <a:off x="5293869" y="2805900"/>
              <a:ext cx="1407725" cy="966175"/>
            </a:xfrm>
            <a:prstGeom prst="rect">
              <a:avLst/>
            </a:prstGeom>
            <a:noFill/>
            <a:ln>
              <a:noFill/>
            </a:ln>
          </p:spPr>
        </p:pic>
        <p:pic>
          <p:nvPicPr>
            <p:cNvPr id="90" name="Google Shape;90;p17"/>
            <p:cNvPicPr preferRelativeResize="0"/>
            <p:nvPr/>
          </p:nvPicPr>
          <p:blipFill rotWithShape="1">
            <a:blip r:embed="rId6">
              <a:alphaModFix/>
            </a:blip>
            <a:srcRect b="0" l="29418" r="0" t="0"/>
            <a:stretch/>
          </p:blipFill>
          <p:spPr>
            <a:xfrm>
              <a:off x="6701600" y="2820600"/>
              <a:ext cx="1407725" cy="936775"/>
            </a:xfrm>
            <a:prstGeom prst="rect">
              <a:avLst/>
            </a:prstGeom>
            <a:noFill/>
            <a:ln>
              <a:noFill/>
            </a:ln>
          </p:spPr>
        </p:pic>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Cleaning</a:t>
            </a:r>
            <a:endParaRPr/>
          </a:p>
        </p:txBody>
      </p:sp>
      <p:sp>
        <p:nvSpPr>
          <p:cNvPr id="96" name="Google Shape;96;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Clr>
                <a:srgbClr val="FFFFFF"/>
              </a:buClr>
              <a:buSzPts val="1800"/>
              <a:buAutoNum type="arabicPeriod"/>
            </a:pPr>
            <a:r>
              <a:rPr lang="en">
                <a:solidFill>
                  <a:srgbClr val="FFFFFF"/>
                </a:solidFill>
              </a:rPr>
              <a:t>Used R to un-pickle the data, rename variables and merge the two datasets.</a:t>
            </a:r>
            <a:endParaRPr>
              <a:solidFill>
                <a:srgbClr val="FFFFFF"/>
              </a:solidFill>
            </a:endParaRPr>
          </a:p>
          <a:p>
            <a:pPr indent="-342900" lvl="0" marL="457200" rtl="0" algn="l">
              <a:lnSpc>
                <a:spcPct val="150000"/>
              </a:lnSpc>
              <a:spcBef>
                <a:spcPts val="0"/>
              </a:spcBef>
              <a:spcAft>
                <a:spcPts val="0"/>
              </a:spcAft>
              <a:buClr>
                <a:srgbClr val="FFFFFF"/>
              </a:buClr>
              <a:buSzPts val="1800"/>
              <a:buAutoNum type="arabicPeriod"/>
            </a:pPr>
            <a:r>
              <a:rPr lang="en">
                <a:solidFill>
                  <a:srgbClr val="FFFFFF"/>
                </a:solidFill>
              </a:rPr>
              <a:t>Derived precipitation and temperature values corresponding to N days prior for each date (row):</a:t>
            </a:r>
            <a:endParaRPr>
              <a:solidFill>
                <a:srgbClr val="FFFFFF"/>
              </a:solidFill>
            </a:endParaRPr>
          </a:p>
          <a:p>
            <a:pPr indent="0" lvl="0" marL="0" rtl="0" algn="l">
              <a:spcBef>
                <a:spcPts val="1200"/>
              </a:spcBef>
              <a:spcAft>
                <a:spcPts val="1200"/>
              </a:spcAft>
              <a:buNone/>
            </a:pPr>
            <a:r>
              <a:t/>
            </a:r>
            <a:endParaRPr>
              <a:solidFill>
                <a:srgbClr val="FFFFFF"/>
              </a:solidFill>
            </a:endParaRPr>
          </a:p>
        </p:txBody>
      </p:sp>
      <p:cxnSp>
        <p:nvCxnSpPr>
          <p:cNvPr id="97" name="Google Shape;97;p18"/>
          <p:cNvCxnSpPr/>
          <p:nvPr/>
        </p:nvCxnSpPr>
        <p:spPr>
          <a:xfrm>
            <a:off x="1913775" y="3369163"/>
            <a:ext cx="4200" cy="508500"/>
          </a:xfrm>
          <a:prstGeom prst="straightConnector1">
            <a:avLst/>
          </a:prstGeom>
          <a:noFill/>
          <a:ln cap="flat" cmpd="sng" w="28575">
            <a:solidFill>
              <a:srgbClr val="FFFFFF"/>
            </a:solidFill>
            <a:prstDash val="solid"/>
            <a:round/>
            <a:headEnd len="med" w="med" type="none"/>
            <a:tailEnd len="med" w="med" type="triangle"/>
          </a:ln>
        </p:spPr>
      </p:cxnSp>
      <p:pic>
        <p:nvPicPr>
          <p:cNvPr id="98" name="Google Shape;98;p18"/>
          <p:cNvPicPr preferRelativeResize="0"/>
          <p:nvPr/>
        </p:nvPicPr>
        <p:blipFill>
          <a:blip r:embed="rId3">
            <a:alphaModFix/>
          </a:blip>
          <a:stretch>
            <a:fillRect/>
          </a:stretch>
        </p:blipFill>
        <p:spPr>
          <a:xfrm>
            <a:off x="311700" y="2540525"/>
            <a:ext cx="3208350" cy="737575"/>
          </a:xfrm>
          <a:prstGeom prst="rect">
            <a:avLst/>
          </a:prstGeom>
          <a:noFill/>
          <a:ln>
            <a:noFill/>
          </a:ln>
        </p:spPr>
      </p:pic>
      <p:pic>
        <p:nvPicPr>
          <p:cNvPr id="99" name="Google Shape;99;p18"/>
          <p:cNvPicPr preferRelativeResize="0"/>
          <p:nvPr/>
        </p:nvPicPr>
        <p:blipFill>
          <a:blip r:embed="rId4">
            <a:alphaModFix/>
          </a:blip>
          <a:stretch>
            <a:fillRect/>
          </a:stretch>
        </p:blipFill>
        <p:spPr>
          <a:xfrm>
            <a:off x="311700" y="3968750"/>
            <a:ext cx="3208350" cy="373850"/>
          </a:xfrm>
          <a:prstGeom prst="rect">
            <a:avLst/>
          </a:prstGeom>
          <a:noFill/>
          <a:ln>
            <a:noFill/>
          </a:ln>
        </p:spPr>
      </p:pic>
      <p:pic>
        <p:nvPicPr>
          <p:cNvPr id="100" name="Google Shape;100;p18"/>
          <p:cNvPicPr preferRelativeResize="0"/>
          <p:nvPr/>
        </p:nvPicPr>
        <p:blipFill>
          <a:blip r:embed="rId5">
            <a:alphaModFix/>
          </a:blip>
          <a:stretch>
            <a:fillRect/>
          </a:stretch>
        </p:blipFill>
        <p:spPr>
          <a:xfrm>
            <a:off x="4150525" y="2875125"/>
            <a:ext cx="4773950" cy="871275"/>
          </a:xfrm>
          <a:prstGeom prst="rect">
            <a:avLst/>
          </a:prstGeom>
          <a:noFill/>
          <a:ln>
            <a:noFill/>
          </a:ln>
        </p:spPr>
      </p:pic>
      <p:sp>
        <p:nvSpPr>
          <p:cNvPr id="101" name="Google Shape;101;p18"/>
          <p:cNvSpPr txBox="1"/>
          <p:nvPr/>
        </p:nvSpPr>
        <p:spPr>
          <a:xfrm>
            <a:off x="4746200" y="2435150"/>
            <a:ext cx="3582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rPr>
              <a:t>Function to create new columns:</a:t>
            </a:r>
            <a:endParaRPr>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Linear Regression Model</a:t>
            </a:r>
            <a:endParaRPr/>
          </a:p>
        </p:txBody>
      </p:sp>
      <p:sp>
        <p:nvSpPr>
          <p:cNvPr id="107" name="Google Shape;107;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14325" lvl="0" marL="457200" rtl="0" algn="l">
              <a:spcBef>
                <a:spcPts val="0"/>
              </a:spcBef>
              <a:spcAft>
                <a:spcPts val="0"/>
              </a:spcAft>
              <a:buClr>
                <a:srgbClr val="FFFFFF"/>
              </a:buClr>
              <a:buSzPts val="1350"/>
              <a:buFont typeface="Nunito"/>
              <a:buAutoNum type="arabicPeriod"/>
            </a:pPr>
            <a:r>
              <a:rPr lang="en" sz="1350">
                <a:solidFill>
                  <a:srgbClr val="FFFFFF"/>
                </a:solidFill>
                <a:latin typeface="Nunito"/>
                <a:ea typeface="Nunito"/>
                <a:cs typeface="Nunito"/>
                <a:sym typeface="Nunito"/>
              </a:rPr>
              <a:t>Select relevant independent variables.</a:t>
            </a:r>
            <a:endParaRPr sz="1350">
              <a:solidFill>
                <a:srgbClr val="FFFFFF"/>
              </a:solidFill>
              <a:latin typeface="Nunito"/>
              <a:ea typeface="Nunito"/>
              <a:cs typeface="Nunito"/>
              <a:sym typeface="Nunito"/>
            </a:endParaRPr>
          </a:p>
          <a:p>
            <a:pPr indent="0" lvl="0" marL="457200" rtl="0" algn="l">
              <a:spcBef>
                <a:spcPts val="1200"/>
              </a:spcBef>
              <a:spcAft>
                <a:spcPts val="0"/>
              </a:spcAft>
              <a:buNone/>
            </a:pPr>
            <a:r>
              <a:rPr lang="en" sz="1350">
                <a:solidFill>
                  <a:srgbClr val="FFFFFF"/>
                </a:solidFill>
                <a:latin typeface="Nunito"/>
                <a:ea typeface="Nunito"/>
                <a:cs typeface="Nunito"/>
                <a:sym typeface="Nunito"/>
              </a:rPr>
              <a:t>For each river flow forecast, there are 27 precipitation and 27 temperature predictor variables.</a:t>
            </a:r>
            <a:endParaRPr sz="1350">
              <a:solidFill>
                <a:srgbClr val="FFFFFF"/>
              </a:solidFill>
              <a:latin typeface="Nunito"/>
              <a:ea typeface="Nunito"/>
              <a:cs typeface="Nunito"/>
              <a:sym typeface="Nunito"/>
            </a:endParaRPr>
          </a:p>
          <a:p>
            <a:pPr indent="0" lvl="0" marL="457200" rtl="0" algn="l">
              <a:spcBef>
                <a:spcPts val="1200"/>
              </a:spcBef>
              <a:spcAft>
                <a:spcPts val="0"/>
              </a:spcAft>
              <a:buNone/>
            </a:pPr>
            <a:r>
              <a:t/>
            </a:r>
            <a:endParaRPr sz="1350">
              <a:solidFill>
                <a:srgbClr val="FFFFFF"/>
              </a:solidFill>
              <a:latin typeface="Nunito"/>
              <a:ea typeface="Nunito"/>
              <a:cs typeface="Nunito"/>
              <a:sym typeface="Nunito"/>
            </a:endParaRPr>
          </a:p>
          <a:p>
            <a:pPr indent="-314325" lvl="0" marL="457200" rtl="0" algn="l">
              <a:spcBef>
                <a:spcPts val="1200"/>
              </a:spcBef>
              <a:spcAft>
                <a:spcPts val="0"/>
              </a:spcAft>
              <a:buClr>
                <a:srgbClr val="FFFFFF"/>
              </a:buClr>
              <a:buSzPts val="1350"/>
              <a:buFont typeface="Nunito"/>
              <a:buAutoNum type="arabicPeriod"/>
            </a:pPr>
            <a:r>
              <a:rPr lang="en" sz="1350">
                <a:solidFill>
                  <a:srgbClr val="FFFFFF"/>
                </a:solidFill>
                <a:latin typeface="Nunito"/>
                <a:ea typeface="Nunito"/>
                <a:cs typeface="Nunito"/>
                <a:sym typeface="Nunito"/>
              </a:rPr>
              <a:t>Assess Pearson correlation coefficients.</a:t>
            </a:r>
            <a:endParaRPr sz="1350">
              <a:solidFill>
                <a:srgbClr val="FFFFFF"/>
              </a:solidFill>
              <a:latin typeface="Nunito"/>
              <a:ea typeface="Nunito"/>
              <a:cs typeface="Nunito"/>
              <a:sym typeface="Nunito"/>
            </a:endParaRPr>
          </a:p>
          <a:p>
            <a:pPr indent="0" lvl="0" marL="457200" rtl="0" algn="l">
              <a:spcBef>
                <a:spcPts val="1200"/>
              </a:spcBef>
              <a:spcAft>
                <a:spcPts val="1200"/>
              </a:spcAft>
              <a:buNone/>
            </a:pPr>
            <a:r>
              <a:rPr lang="en" sz="1350">
                <a:solidFill>
                  <a:srgbClr val="FFFFFF"/>
                </a:solidFill>
                <a:latin typeface="Nunito"/>
                <a:ea typeface="Nunito"/>
                <a:cs typeface="Nunito"/>
                <a:sym typeface="Nunito"/>
              </a:rPr>
              <a:t>All 54 correlation </a:t>
            </a:r>
            <a:r>
              <a:rPr lang="en" sz="1350">
                <a:solidFill>
                  <a:srgbClr val="FFFFFF"/>
                </a:solidFill>
                <a:latin typeface="Nunito"/>
                <a:ea typeface="Nunito"/>
                <a:cs typeface="Nunito"/>
                <a:sym typeface="Nunito"/>
              </a:rPr>
              <a:t>coefficients have range [0.19 - 0.36]</a:t>
            </a:r>
            <a:endParaRPr sz="1350">
              <a:solidFill>
                <a:srgbClr val="FFFFFF"/>
              </a:solidFill>
              <a:latin typeface="Nunito"/>
              <a:ea typeface="Nunito"/>
              <a:cs typeface="Nunito"/>
              <a:sym typeface="Nunito"/>
            </a:endParaRPr>
          </a:p>
        </p:txBody>
      </p:sp>
      <p:pic>
        <p:nvPicPr>
          <p:cNvPr id="108" name="Google Shape;108;p19"/>
          <p:cNvPicPr preferRelativeResize="0"/>
          <p:nvPr/>
        </p:nvPicPr>
        <p:blipFill>
          <a:blip r:embed="rId3">
            <a:alphaModFix/>
          </a:blip>
          <a:stretch>
            <a:fillRect/>
          </a:stretch>
        </p:blipFill>
        <p:spPr>
          <a:xfrm>
            <a:off x="6467574" y="2869925"/>
            <a:ext cx="2364725" cy="20132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20"/>
          <p:cNvPicPr preferRelativeResize="0"/>
          <p:nvPr/>
        </p:nvPicPr>
        <p:blipFill>
          <a:blip r:embed="rId3">
            <a:alphaModFix/>
          </a:blip>
          <a:stretch>
            <a:fillRect/>
          </a:stretch>
        </p:blipFill>
        <p:spPr>
          <a:xfrm>
            <a:off x="852001" y="1025113"/>
            <a:ext cx="7440000" cy="4045526"/>
          </a:xfrm>
          <a:prstGeom prst="rect">
            <a:avLst/>
          </a:prstGeom>
          <a:noFill/>
          <a:ln>
            <a:noFill/>
          </a:ln>
        </p:spPr>
      </p:pic>
      <p:sp>
        <p:nvSpPr>
          <p:cNvPr id="114" name="Google Shape;114;p20"/>
          <p:cNvSpPr txBox="1"/>
          <p:nvPr/>
        </p:nvSpPr>
        <p:spPr>
          <a:xfrm>
            <a:off x="62425" y="62450"/>
            <a:ext cx="62673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solidFill>
                  <a:schemeClr val="dk1"/>
                </a:solidFill>
              </a:rPr>
              <a:t>Linear Regression (cont.)</a:t>
            </a:r>
            <a:endParaRPr sz="2500">
              <a:solidFill>
                <a:schemeClr val="dk1"/>
              </a:solidFill>
            </a:endParaRPr>
          </a:p>
        </p:txBody>
      </p:sp>
      <p:sp>
        <p:nvSpPr>
          <p:cNvPr id="115" name="Google Shape;115;p20"/>
          <p:cNvSpPr txBox="1"/>
          <p:nvPr/>
        </p:nvSpPr>
        <p:spPr>
          <a:xfrm>
            <a:off x="1793400" y="631850"/>
            <a:ext cx="5557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rPr>
              <a:t>Predictor Variable Relationships with Response Flow Variable</a:t>
            </a:r>
            <a:endParaRPr>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Training a ML Model</a:t>
            </a:r>
            <a:endParaRPr/>
          </a:p>
        </p:txBody>
      </p:sp>
      <p:sp>
        <p:nvSpPr>
          <p:cNvPr id="121" name="Google Shape;121;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FFFFFF"/>
                </a:solidFill>
              </a:rPr>
              <a:t>Using supervised machine learning methods to create a DNNRegressor:</a:t>
            </a:r>
            <a:endParaRPr>
              <a:solidFill>
                <a:srgbClr val="FFFFFF"/>
              </a:solidFill>
            </a:endParaRPr>
          </a:p>
          <a:p>
            <a:pPr indent="-342900" lvl="0" marL="457200" rtl="0" algn="l">
              <a:spcBef>
                <a:spcPts val="1200"/>
              </a:spcBef>
              <a:spcAft>
                <a:spcPts val="0"/>
              </a:spcAft>
              <a:buClr>
                <a:srgbClr val="FFFFFF"/>
              </a:buClr>
              <a:buSzPts val="1800"/>
              <a:buAutoNum type="arabicPeriod"/>
            </a:pPr>
            <a:r>
              <a:rPr lang="en">
                <a:solidFill>
                  <a:srgbClr val="FFFFFF"/>
                </a:solidFill>
              </a:rPr>
              <a:t>More data cleaning!</a:t>
            </a:r>
            <a:endParaRPr>
              <a:solidFill>
                <a:srgbClr val="FFFFFF"/>
              </a:solidFill>
            </a:endParaRPr>
          </a:p>
          <a:p>
            <a:pPr indent="-342900" lvl="0" marL="457200" rtl="0" algn="l">
              <a:spcBef>
                <a:spcPts val="0"/>
              </a:spcBef>
              <a:spcAft>
                <a:spcPts val="0"/>
              </a:spcAft>
              <a:buClr>
                <a:srgbClr val="FFFFFF"/>
              </a:buClr>
              <a:buSzPts val="1800"/>
              <a:buAutoNum type="arabicPeriod"/>
            </a:pPr>
            <a:r>
              <a:rPr lang="en">
                <a:solidFill>
                  <a:srgbClr val="FFFFFF"/>
                </a:solidFill>
              </a:rPr>
              <a:t>Split data into (80%)  training set, (10%) testing set, and (10%) validation set.</a:t>
            </a:r>
            <a:endParaRPr>
              <a:solidFill>
                <a:srgbClr val="FFFFFF"/>
              </a:solidFill>
            </a:endParaRPr>
          </a:p>
          <a:p>
            <a:pPr indent="-342900" lvl="0" marL="457200" rtl="0" algn="l">
              <a:spcBef>
                <a:spcPts val="0"/>
              </a:spcBef>
              <a:spcAft>
                <a:spcPts val="0"/>
              </a:spcAft>
              <a:buClr>
                <a:srgbClr val="FFFFFF"/>
              </a:buClr>
              <a:buSzPts val="1800"/>
              <a:buAutoNum type="arabicPeriod"/>
            </a:pPr>
            <a:r>
              <a:rPr lang="en">
                <a:solidFill>
                  <a:srgbClr val="FFFFFF"/>
                </a:solidFill>
              </a:rPr>
              <a:t>Instantiate neural network with 2 hidden layers.</a:t>
            </a:r>
            <a:endParaRPr>
              <a:solidFill>
                <a:srgbClr val="FFFFFF"/>
              </a:solidFill>
            </a:endParaRPr>
          </a:p>
          <a:p>
            <a:pPr indent="-342900" lvl="0" marL="457200" rtl="0" algn="l">
              <a:spcBef>
                <a:spcPts val="0"/>
              </a:spcBef>
              <a:spcAft>
                <a:spcPts val="0"/>
              </a:spcAft>
              <a:buClr>
                <a:srgbClr val="FFFFFF"/>
              </a:buClr>
              <a:buSzPts val="1800"/>
              <a:buAutoNum type="arabicPeriod"/>
            </a:pPr>
            <a:r>
              <a:rPr lang="en">
                <a:solidFill>
                  <a:srgbClr val="FFFFFF"/>
                </a:solidFill>
              </a:rPr>
              <a:t>Define reusable function to manage data input.</a:t>
            </a:r>
            <a:endParaRPr>
              <a:solidFill>
                <a:srgbClr val="FFFFFF"/>
              </a:solidFill>
            </a:endParaRPr>
          </a:p>
          <a:p>
            <a:pPr indent="-342900" lvl="0" marL="457200" rtl="0" algn="l">
              <a:spcBef>
                <a:spcPts val="0"/>
              </a:spcBef>
              <a:spcAft>
                <a:spcPts val="0"/>
              </a:spcAft>
              <a:buClr>
                <a:srgbClr val="FFFFFF"/>
              </a:buClr>
              <a:buSzPts val="1800"/>
              <a:buAutoNum type="arabicPeriod"/>
            </a:pPr>
            <a:r>
              <a:rPr lang="en">
                <a:solidFill>
                  <a:srgbClr val="FFFFFF"/>
                </a:solidFill>
              </a:rPr>
              <a:t>Export model.</a:t>
            </a:r>
            <a:endParaRPr>
              <a:solidFill>
                <a:srgbClr val="FFFFFF"/>
              </a:solidFill>
            </a:endParaRPr>
          </a:p>
        </p:txBody>
      </p:sp>
      <p:sp>
        <p:nvSpPr>
          <p:cNvPr id="122" name="Google Shape;122;p21"/>
          <p:cNvSpPr txBox="1"/>
          <p:nvPr/>
        </p:nvSpPr>
        <p:spPr>
          <a:xfrm>
            <a:off x="311700" y="3944125"/>
            <a:ext cx="8520600" cy="369300"/>
          </a:xfrm>
          <a:prstGeom prst="rect">
            <a:avLst/>
          </a:prstGeom>
          <a:noFill/>
          <a:ln cap="flat" cmpd="sng" w="28575">
            <a:solidFill>
              <a:srgbClr val="F55926"/>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solidFill>
                  <a:srgbClr val="FFFFFF"/>
                </a:solidFill>
                <a:latin typeface="Roboto"/>
                <a:ea typeface="Roboto"/>
                <a:cs typeface="Roboto"/>
                <a:sym typeface="Roboto"/>
              </a:rPr>
              <a:t>Explained Variance:</a:t>
            </a:r>
            <a:r>
              <a:rPr lang="en" sz="1200">
                <a:solidFill>
                  <a:srgbClr val="FFFFFF"/>
                </a:solidFill>
                <a:latin typeface="Roboto"/>
                <a:ea typeface="Roboto"/>
                <a:cs typeface="Roboto"/>
                <a:sym typeface="Roboto"/>
              </a:rPr>
              <a:t> 0.38		</a:t>
            </a:r>
            <a:r>
              <a:rPr b="1" lang="en" sz="1200">
                <a:solidFill>
                  <a:srgbClr val="FFFFFF"/>
                </a:solidFill>
                <a:latin typeface="Roboto"/>
                <a:ea typeface="Roboto"/>
                <a:cs typeface="Roboto"/>
                <a:sym typeface="Roboto"/>
              </a:rPr>
              <a:t>Mean Absolute Error:</a:t>
            </a:r>
            <a:r>
              <a:rPr lang="en" sz="1200">
                <a:solidFill>
                  <a:srgbClr val="FFFFFF"/>
                </a:solidFill>
                <a:latin typeface="Roboto"/>
                <a:ea typeface="Roboto"/>
                <a:cs typeface="Roboto"/>
                <a:sym typeface="Roboto"/>
              </a:rPr>
              <a:t> 4.59 m^3/s flow		</a:t>
            </a:r>
            <a:r>
              <a:rPr b="1" lang="en" sz="1200">
                <a:solidFill>
                  <a:srgbClr val="FFFFFF"/>
                </a:solidFill>
                <a:latin typeface="Roboto"/>
                <a:ea typeface="Roboto"/>
                <a:cs typeface="Roboto"/>
                <a:sym typeface="Roboto"/>
              </a:rPr>
              <a:t>Median Absolute Error:</a:t>
            </a:r>
            <a:r>
              <a:rPr lang="en" sz="1200">
                <a:solidFill>
                  <a:srgbClr val="FFFFFF"/>
                </a:solidFill>
                <a:latin typeface="Roboto"/>
                <a:ea typeface="Roboto"/>
                <a:cs typeface="Roboto"/>
                <a:sym typeface="Roboto"/>
              </a:rPr>
              <a:t> 2.41 m^3/s flow</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